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7"/>
  </p:notesMasterIdLst>
  <p:sldIdLst>
    <p:sldId id="256" r:id="rId5"/>
    <p:sldId id="272" r:id="rId6"/>
    <p:sldId id="257" r:id="rId7"/>
    <p:sldId id="258" r:id="rId8"/>
    <p:sldId id="259" r:id="rId9"/>
    <p:sldId id="270" r:id="rId10"/>
    <p:sldId id="267" r:id="rId11"/>
    <p:sldId id="266" r:id="rId12"/>
    <p:sldId id="271" r:id="rId13"/>
    <p:sldId id="262" r:id="rId14"/>
    <p:sldId id="268" r:id="rId15"/>
    <p:sldId id="261" r:id="rId16"/>
  </p:sldIdLst>
  <p:sldSz cx="9144000" cy="5143500" type="screen16x9"/>
  <p:notesSz cx="6858000" cy="9144000"/>
  <p:embeddedFontLst>
    <p:embeddedFont>
      <p:font typeface="Montserrat" pitchFamily="2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EA9A99-7802-4214-97A6-60B74D8438DA}" v="9" dt="2025-10-20T13:41:04.7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520" y="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Nightingale" userId="e9d453c088322bd4" providerId="LiveId" clId="{98FF831B-FDBE-4C7B-8C5B-C2141AC32009}"/>
    <pc:docChg chg="custSel addSld delSld modSld">
      <pc:chgData name="Claire Nightingale" userId="e9d453c088322bd4" providerId="LiveId" clId="{98FF831B-FDBE-4C7B-8C5B-C2141AC32009}" dt="2025-10-20T13:41:08.132" v="1215" actId="20577"/>
      <pc:docMkLst>
        <pc:docMk/>
      </pc:docMkLst>
      <pc:sldChg chg="modSp del mod">
        <pc:chgData name="Claire Nightingale" userId="e9d453c088322bd4" providerId="LiveId" clId="{98FF831B-FDBE-4C7B-8C5B-C2141AC32009}" dt="2025-10-20T11:00:53.874" v="101" actId="47"/>
        <pc:sldMkLst>
          <pc:docMk/>
          <pc:sldMk cId="0" sldId="260"/>
        </pc:sldMkLst>
        <pc:spChg chg="mod">
          <ac:chgData name="Claire Nightingale" userId="e9d453c088322bd4" providerId="LiveId" clId="{98FF831B-FDBE-4C7B-8C5B-C2141AC32009}" dt="2025-10-20T10:59:34.593" v="97" actId="404"/>
          <ac:spMkLst>
            <pc:docMk/>
            <pc:sldMk cId="0" sldId="260"/>
            <ac:spMk id="84" creationId="{00000000-0000-0000-0000-000000000000}"/>
          </ac:spMkLst>
        </pc:spChg>
      </pc:sldChg>
      <pc:sldChg chg="modSp mod">
        <pc:chgData name="Claire Nightingale" userId="e9d453c088322bd4" providerId="LiveId" clId="{98FF831B-FDBE-4C7B-8C5B-C2141AC32009}" dt="2025-10-20T12:42:26.535" v="1205" actId="20577"/>
        <pc:sldMkLst>
          <pc:docMk/>
          <pc:sldMk cId="0" sldId="261"/>
        </pc:sldMkLst>
        <pc:spChg chg="mod">
          <ac:chgData name="Claire Nightingale" userId="e9d453c088322bd4" providerId="LiveId" clId="{98FF831B-FDBE-4C7B-8C5B-C2141AC32009}" dt="2025-10-20T12:42:26.535" v="1205" actId="20577"/>
          <ac:spMkLst>
            <pc:docMk/>
            <pc:sldMk cId="0" sldId="261"/>
            <ac:spMk id="92" creationId="{00000000-0000-0000-0000-000000000000}"/>
          </ac:spMkLst>
        </pc:spChg>
      </pc:sldChg>
      <pc:sldChg chg="del">
        <pc:chgData name="Claire Nightingale" userId="e9d453c088322bd4" providerId="LiveId" clId="{98FF831B-FDBE-4C7B-8C5B-C2141AC32009}" dt="2025-10-20T11:03:56.681" v="182" actId="47"/>
        <pc:sldMkLst>
          <pc:docMk/>
          <pc:sldMk cId="0" sldId="264"/>
        </pc:sldMkLst>
      </pc:sldChg>
      <pc:sldChg chg="del">
        <pc:chgData name="Claire Nightingale" userId="e9d453c088322bd4" providerId="LiveId" clId="{98FF831B-FDBE-4C7B-8C5B-C2141AC32009}" dt="2025-10-20T11:00:51.688" v="100" actId="47"/>
        <pc:sldMkLst>
          <pc:docMk/>
          <pc:sldMk cId="3542380120" sldId="265"/>
        </pc:sldMkLst>
      </pc:sldChg>
      <pc:sldChg chg="modSp mod">
        <pc:chgData name="Claire Nightingale" userId="e9d453c088322bd4" providerId="LiveId" clId="{98FF831B-FDBE-4C7B-8C5B-C2141AC32009}" dt="2025-10-20T11:03:14.827" v="180" actId="2711"/>
        <pc:sldMkLst>
          <pc:docMk/>
          <pc:sldMk cId="2536677132" sldId="266"/>
        </pc:sldMkLst>
        <pc:spChg chg="mod">
          <ac:chgData name="Claire Nightingale" userId="e9d453c088322bd4" providerId="LiveId" clId="{98FF831B-FDBE-4C7B-8C5B-C2141AC32009}" dt="2025-10-20T11:03:14.827" v="180" actId="2711"/>
          <ac:spMkLst>
            <pc:docMk/>
            <pc:sldMk cId="2536677132" sldId="266"/>
            <ac:spMk id="2" creationId="{DD75DCD7-D213-0F4B-2399-E847664FCCF3}"/>
          </ac:spMkLst>
        </pc:spChg>
      </pc:sldChg>
      <pc:sldChg chg="modSp mod">
        <pc:chgData name="Claire Nightingale" userId="e9d453c088322bd4" providerId="LiveId" clId="{98FF831B-FDBE-4C7B-8C5B-C2141AC32009}" dt="2025-10-20T10:58:44.077" v="96" actId="20577"/>
        <pc:sldMkLst>
          <pc:docMk/>
          <pc:sldMk cId="3978510115" sldId="268"/>
        </pc:sldMkLst>
        <pc:spChg chg="mod">
          <ac:chgData name="Claire Nightingale" userId="e9d453c088322bd4" providerId="LiveId" clId="{98FF831B-FDBE-4C7B-8C5B-C2141AC32009}" dt="2025-10-20T10:57:50.576" v="9" actId="6549"/>
          <ac:spMkLst>
            <pc:docMk/>
            <pc:sldMk cId="3978510115" sldId="268"/>
            <ac:spMk id="98" creationId="{75608D6E-861C-A2F9-CB3D-663ECD40CEDC}"/>
          </ac:spMkLst>
        </pc:spChg>
        <pc:spChg chg="mod">
          <ac:chgData name="Claire Nightingale" userId="e9d453c088322bd4" providerId="LiveId" clId="{98FF831B-FDBE-4C7B-8C5B-C2141AC32009}" dt="2025-10-20T10:58:44.077" v="96" actId="20577"/>
          <ac:spMkLst>
            <pc:docMk/>
            <pc:sldMk cId="3978510115" sldId="268"/>
            <ac:spMk id="99" creationId="{9F7221C5-F3DA-8961-7128-8635E55738A1}"/>
          </ac:spMkLst>
        </pc:spChg>
      </pc:sldChg>
      <pc:sldChg chg="modSp mod">
        <pc:chgData name="Claire Nightingale" userId="e9d453c088322bd4" providerId="LiveId" clId="{98FF831B-FDBE-4C7B-8C5B-C2141AC32009}" dt="2025-10-20T12:44:04.556" v="1207" actId="207"/>
        <pc:sldMkLst>
          <pc:docMk/>
          <pc:sldMk cId="1675023779" sldId="271"/>
        </pc:sldMkLst>
        <pc:spChg chg="mod">
          <ac:chgData name="Claire Nightingale" userId="e9d453c088322bd4" providerId="LiveId" clId="{98FF831B-FDBE-4C7B-8C5B-C2141AC32009}" dt="2025-10-20T11:03:23.968" v="181" actId="2711"/>
          <ac:spMkLst>
            <pc:docMk/>
            <pc:sldMk cId="1675023779" sldId="271"/>
            <ac:spMk id="84" creationId="{6F12C0F4-C65C-4EDA-EA19-BD49090459F8}"/>
          </ac:spMkLst>
        </pc:spChg>
        <pc:spChg chg="mod">
          <ac:chgData name="Claire Nightingale" userId="e9d453c088322bd4" providerId="LiveId" clId="{98FF831B-FDBE-4C7B-8C5B-C2141AC32009}" dt="2025-10-20T12:44:04.556" v="1207" actId="207"/>
          <ac:spMkLst>
            <pc:docMk/>
            <pc:sldMk cId="1675023779" sldId="271"/>
            <ac:spMk id="85" creationId="{B756A078-AC55-017E-0D93-378E55FF7019}"/>
          </ac:spMkLst>
        </pc:spChg>
      </pc:sldChg>
      <pc:sldChg chg="addSp delSp modSp new mod">
        <pc:chgData name="Claire Nightingale" userId="e9d453c088322bd4" providerId="LiveId" clId="{98FF831B-FDBE-4C7B-8C5B-C2141AC32009}" dt="2025-10-20T13:41:08.132" v="1215" actId="20577"/>
        <pc:sldMkLst>
          <pc:docMk/>
          <pc:sldMk cId="3313415563" sldId="272"/>
        </pc:sldMkLst>
        <pc:spChg chg="mod">
          <ac:chgData name="Claire Nightingale" userId="e9d453c088322bd4" providerId="LiveId" clId="{98FF831B-FDBE-4C7B-8C5B-C2141AC32009}" dt="2025-10-20T13:41:08.132" v="1215" actId="20577"/>
          <ac:spMkLst>
            <pc:docMk/>
            <pc:sldMk cId="3313415563" sldId="272"/>
            <ac:spMk id="2" creationId="{45ED70AC-BAF2-B182-B9C3-739C8DB54A9B}"/>
          </ac:spMkLst>
        </pc:spChg>
        <pc:spChg chg="add del">
          <ac:chgData name="Claire Nightingale" userId="e9d453c088322bd4" providerId="LiveId" clId="{98FF831B-FDBE-4C7B-8C5B-C2141AC32009}" dt="2025-10-20T13:41:04.711" v="1213" actId="478"/>
          <ac:spMkLst>
            <pc:docMk/>
            <pc:sldMk cId="3313415563" sldId="272"/>
            <ac:spMk id="3" creationId="{A6B4764F-0DAF-9384-9D46-5F9FBC5DF7B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e0bc72fdc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e0bc72fdc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e0bc72fdc1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e0bc72fdc1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e0bc72fdc1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e0bc72fdc1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>
          <a:extLst>
            <a:ext uri="{FF2B5EF4-FFF2-40B4-BE49-F238E27FC236}">
              <a16:creationId xmlns:a16="http://schemas.microsoft.com/office/drawing/2014/main" id="{7F6EB519-AB08-254F-7228-910215E14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e0bc72fdc1_0_25:notes">
            <a:extLst>
              <a:ext uri="{FF2B5EF4-FFF2-40B4-BE49-F238E27FC236}">
                <a16:creationId xmlns:a16="http://schemas.microsoft.com/office/drawing/2014/main" id="{B3F7BD77-C813-9041-7E1E-3A9E8403D95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e0bc72fdc1_0_25:notes">
            <a:extLst>
              <a:ext uri="{FF2B5EF4-FFF2-40B4-BE49-F238E27FC236}">
                <a16:creationId xmlns:a16="http://schemas.microsoft.com/office/drawing/2014/main" id="{81051845-D6F3-B226-B171-D33B390C66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3891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>
          <a:extLst>
            <a:ext uri="{FF2B5EF4-FFF2-40B4-BE49-F238E27FC236}">
              <a16:creationId xmlns:a16="http://schemas.microsoft.com/office/drawing/2014/main" id="{A7F03694-BB2F-D25B-9803-D6EB186A0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e0bc72fdc1_0_33:notes">
            <a:extLst>
              <a:ext uri="{FF2B5EF4-FFF2-40B4-BE49-F238E27FC236}">
                <a16:creationId xmlns:a16="http://schemas.microsoft.com/office/drawing/2014/main" id="{89DB3DEE-FCD3-B3CB-E86C-BE73AAEA64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e0bc72fdc1_0_33:notes">
            <a:extLst>
              <a:ext uri="{FF2B5EF4-FFF2-40B4-BE49-F238E27FC236}">
                <a16:creationId xmlns:a16="http://schemas.microsoft.com/office/drawing/2014/main" id="{3EF366B9-D197-CFC4-D17C-BEC2B695483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7382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e0bc72fdc1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e0bc72fdc1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>
          <a:extLst>
            <a:ext uri="{FF2B5EF4-FFF2-40B4-BE49-F238E27FC236}">
              <a16:creationId xmlns:a16="http://schemas.microsoft.com/office/drawing/2014/main" id="{FB55F6CF-4B90-D9E6-E71F-EF184D923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e0bc72fdc1_0_50:notes">
            <a:extLst>
              <a:ext uri="{FF2B5EF4-FFF2-40B4-BE49-F238E27FC236}">
                <a16:creationId xmlns:a16="http://schemas.microsoft.com/office/drawing/2014/main" id="{B3E509FD-F4D0-C30F-F293-A6AD07016C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e0bc72fdc1_0_50:notes">
            <a:extLst>
              <a:ext uri="{FF2B5EF4-FFF2-40B4-BE49-F238E27FC236}">
                <a16:creationId xmlns:a16="http://schemas.microsoft.com/office/drawing/2014/main" id="{781E50D8-9039-7978-3C9C-33609801299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8740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e0bc72fdc1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e0bc72fdc1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74575" y="2752000"/>
            <a:ext cx="8520600" cy="128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buSzPts val="990"/>
            </a:pPr>
            <a:r>
              <a:rPr lang="en" sz="3550" b="1" dirty="0" err="1">
                <a:latin typeface="Montserrat"/>
                <a:ea typeface="Montserrat"/>
                <a:cs typeface="Montserrat"/>
                <a:sym typeface="Montserrat"/>
              </a:rPr>
              <a:t>Summercroft</a:t>
            </a:r>
            <a:r>
              <a:rPr lang="en" sz="3550" b="1" dirty="0">
                <a:latin typeface="Montserrat"/>
                <a:ea typeface="Montserrat"/>
                <a:cs typeface="Montserrat"/>
                <a:sym typeface="Montserrat"/>
              </a:rPr>
              <a:t> Primary School PTA </a:t>
            </a:r>
            <a:endParaRPr sz="3550" b="1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550" b="1" dirty="0">
                <a:latin typeface="Montserrat"/>
                <a:ea typeface="Montserrat"/>
                <a:cs typeface="Montserrat"/>
                <a:sym typeface="Montserrat"/>
              </a:rPr>
              <a:t>Annual General Meeting (AGM)</a:t>
            </a:r>
            <a:endParaRPr sz="3550"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40354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indent="0"/>
            <a:r>
              <a:rPr lang="en" dirty="0">
                <a:latin typeface="Montserrat"/>
                <a:ea typeface="Montserrat"/>
                <a:cs typeface="Montserrat"/>
              </a:rPr>
              <a:t>17th October 2025</a:t>
            </a: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5725" y="304800"/>
            <a:ext cx="2646658" cy="244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D70AC-BAF2-B182-B9C3-739C8DB54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357510"/>
            <a:ext cx="8520600" cy="4351994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Attendees: </a:t>
            </a:r>
            <a:br>
              <a:rPr lang="en-GB" sz="2000" b="1" dirty="0"/>
            </a:br>
            <a:br>
              <a:rPr lang="en-GB" sz="2000" b="1" dirty="0"/>
            </a:br>
            <a:r>
              <a:rPr lang="en-GB" sz="2000" dirty="0"/>
              <a:t>Claire Williams (current Chair), Sarita Thompson (current Treasurer), </a:t>
            </a:r>
            <a:br>
              <a:rPr lang="en-GB" sz="2000" dirty="0"/>
            </a:br>
            <a:r>
              <a:rPr lang="en-GB" sz="2000" dirty="0"/>
              <a:t>Emma Reid (current Vice-Chair), Vicki Scott (current Secretary), Stephen Jess, Emily Richardson, Laura Hunter (new co-Chair), Kathryn Brown (new Secretary), Ben Brodie (new Treasurer), Suzanne Ferdinand, Kristina </a:t>
            </a:r>
            <a:r>
              <a:rPr lang="en-GB" sz="2000" dirty="0" err="1"/>
              <a:t>Gorur</a:t>
            </a:r>
            <a:r>
              <a:rPr lang="en-GB" sz="2000" dirty="0"/>
              <a:t>, Sahin </a:t>
            </a:r>
            <a:r>
              <a:rPr lang="en-GB" sz="2000" dirty="0" err="1"/>
              <a:t>Gorur</a:t>
            </a:r>
            <a:r>
              <a:rPr lang="en-GB" sz="2000" dirty="0"/>
              <a:t>, Louise Gordon, Katie Harris, Hannah </a:t>
            </a:r>
            <a:r>
              <a:rPr lang="en-GB" sz="2000" dirty="0" err="1"/>
              <a:t>Lynar</a:t>
            </a:r>
            <a:r>
              <a:rPr lang="en-GB" sz="2000" dirty="0"/>
              <a:t>, Natalie McCarthy, Patricia Pereira, Andy Scraggs, Deborah Spearman, Jaimee Spencer-Bickle, and Michael Williams.</a:t>
            </a:r>
          </a:p>
        </p:txBody>
      </p:sp>
    </p:spTree>
    <p:extLst>
      <p:ext uri="{BB962C8B-B14F-4D97-AF65-F5344CB8AC3E}">
        <p14:creationId xmlns:p14="http://schemas.microsoft.com/office/powerpoint/2010/main" val="3313415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Montserrat"/>
                <a:ea typeface="Montserrat"/>
                <a:cs typeface="Montserrat"/>
                <a:sym typeface="Montserrat"/>
              </a:rPr>
              <a:t>Agenda 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369700" cy="365126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Introduction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indent="-241300"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Review the previous year 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285750" indent="-241300">
              <a:lnSpc>
                <a:spcPct val="114999"/>
              </a:lnSpc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Present the current financial position for the 2024/25 year to 31st August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285750" indent="-241300">
              <a:lnSpc>
                <a:spcPct val="114999"/>
              </a:lnSpc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Approve both sets of accounts for extended year and standard 12-month reporting </a:t>
            </a:r>
            <a:endParaRPr lang="en"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Outline plans for 2025/26 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indent="-241300"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Elect a new Board of Trustees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Appoint General Committee members 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AOB </a:t>
            </a:r>
            <a:endParaRPr sz="2000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Montserrat"/>
                <a:ea typeface="Montserrat"/>
                <a:cs typeface="Montserrat"/>
                <a:sym typeface="Montserrat"/>
              </a:rPr>
              <a:t>What is Summercroft PTA? 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621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A Parent Teacher Association, which is a registered charity entirely run by volunteers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Our aim is to improve the student experience for the pupils of Summercroft Primary School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28575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We do this by:-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AutoNum type="arabicPeriod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Raising funds for educational resources, play equipment and extracurricular activities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914400" lvl="1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AutoNum type="arabicPeriod"/>
            </a:pPr>
            <a:r>
              <a:rPr lang="en" sz="20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Strengthening the school community 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3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00" b="1" dirty="0">
                <a:latin typeface="Montserrat"/>
                <a:ea typeface="Montserrat"/>
                <a:cs typeface="Montserrat"/>
                <a:sym typeface="Montserrat"/>
              </a:rPr>
              <a:t>Review of the Previous Year </a:t>
            </a:r>
            <a:endParaRPr sz="2200" b="1" dirty="0"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buSzPts val="990"/>
            </a:pPr>
            <a:r>
              <a:rPr lang="en" sz="2200" b="1" dirty="0">
                <a:solidFill>
                  <a:schemeClr val="accent1">
                    <a:lumMod val="76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Events April 2024 – August 2025</a:t>
            </a:r>
            <a:endParaRPr sz="2200" b="1">
              <a:solidFill>
                <a:schemeClr val="accent1">
                  <a:lumMod val="76000"/>
                </a:schemeClr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77" name="Google Shape;77;p16"/>
          <p:cNvSpPr txBox="1">
            <a:spLocks noGrp="1"/>
          </p:cNvSpPr>
          <p:nvPr>
            <p:ph type="body" idx="1"/>
          </p:nvPr>
        </p:nvSpPr>
        <p:spPr>
          <a:xfrm>
            <a:off x="155809" y="1379437"/>
            <a:ext cx="4268579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indent="-274320">
              <a:lnSpc>
                <a:spcPct val="100000"/>
              </a:lnSpc>
              <a:spcAft>
                <a:spcPts val="6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dirty="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Colour</a:t>
            </a: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 Run 2024</a:t>
            </a: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Summer Fair 2024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Halloween Disco 2024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Charity Quiz Night 2024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Sponsored Reindeer Run 2024 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Break the Rules Day 2025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600"/>
              </a:spcAft>
              <a:buClr>
                <a:srgbClr val="000000"/>
              </a:buClr>
              <a:buSzPts val="2000"/>
              <a:buFont typeface="Montserrat"/>
              <a:buChar char="●"/>
            </a:pP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</a:rPr>
              <a:t>SummerFest 2025</a:t>
            </a:r>
            <a:endParaRPr lang="en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0">
              <a:lnSpc>
                <a:spcPct val="114999"/>
              </a:lnSpc>
              <a:buClr>
                <a:srgbClr val="595959"/>
              </a:buClr>
              <a:buNone/>
            </a:pPr>
            <a:endParaRPr lang="en-GB" sz="20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group of people in a field with tables and tables covered in paint&#10;&#10;AI-generated content may be incorrect.">
            <a:extLst>
              <a:ext uri="{FF2B5EF4-FFF2-40B4-BE49-F238E27FC236}">
                <a16:creationId xmlns:a16="http://schemas.microsoft.com/office/drawing/2014/main" id="{E1CAC212-97E2-9A84-5B6D-FA1248BFC0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757" y="1376362"/>
            <a:ext cx="3390900" cy="1897858"/>
          </a:xfrm>
          <a:prstGeom prst="rect">
            <a:avLst/>
          </a:prstGeom>
        </p:spPr>
      </p:pic>
      <p:pic>
        <p:nvPicPr>
          <p:cNvPr id="3" name="Picture 2" descr="A person blowing bubbles outside&#10;&#10;AI-generated content may be incorrect.">
            <a:extLst>
              <a:ext uri="{FF2B5EF4-FFF2-40B4-BE49-F238E27FC236}">
                <a16:creationId xmlns:a16="http://schemas.microsoft.com/office/drawing/2014/main" id="{AA1BF5CE-B4F8-E77D-B65E-2F36813FAB6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764" t="124" r="347"/>
          <a:stretch>
            <a:fillRect/>
          </a:stretch>
        </p:blipFill>
        <p:spPr>
          <a:xfrm>
            <a:off x="4298626" y="1380496"/>
            <a:ext cx="2033022" cy="1598450"/>
          </a:xfrm>
          <a:prstGeom prst="rect">
            <a:avLst/>
          </a:prstGeom>
        </p:spPr>
      </p:pic>
      <p:pic>
        <p:nvPicPr>
          <p:cNvPr id="4" name="Picture 3" descr="A person standing next to a group of kids&#10;&#10;AI-generated content may be incorrect.">
            <a:extLst>
              <a:ext uri="{FF2B5EF4-FFF2-40B4-BE49-F238E27FC236}">
                <a16:creationId xmlns:a16="http://schemas.microsoft.com/office/drawing/2014/main" id="{6BF0B170-9D72-81CA-ACCB-EB0F66D74D2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106" t="13953" b="-326"/>
          <a:stretch>
            <a:fillRect/>
          </a:stretch>
        </p:blipFill>
        <p:spPr>
          <a:xfrm>
            <a:off x="4298952" y="2987301"/>
            <a:ext cx="1494630" cy="1896320"/>
          </a:xfrm>
          <a:prstGeom prst="rect">
            <a:avLst/>
          </a:prstGeom>
        </p:spPr>
      </p:pic>
      <p:pic>
        <p:nvPicPr>
          <p:cNvPr id="5" name="Picture 4" descr="A group of people in a field&#10;&#10;AI-generated content may be incorrect.">
            <a:extLst>
              <a:ext uri="{FF2B5EF4-FFF2-40B4-BE49-F238E27FC236}">
                <a16:creationId xmlns:a16="http://schemas.microsoft.com/office/drawing/2014/main" id="{29644F97-ABBF-F87A-45DE-D0E87B9AD3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3581" y="3281034"/>
            <a:ext cx="3264694" cy="15960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ED8FD0-17FF-CD01-3DE5-F8D308EC41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94005" y="2571749"/>
            <a:ext cx="1892246" cy="133588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>
          <a:extLst>
            <a:ext uri="{FF2B5EF4-FFF2-40B4-BE49-F238E27FC236}">
              <a16:creationId xmlns:a16="http://schemas.microsoft.com/office/drawing/2014/main" id="{5AF5CE84-4615-0E9B-9888-F7142D0AB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>
            <a:extLst>
              <a:ext uri="{FF2B5EF4-FFF2-40B4-BE49-F238E27FC236}">
                <a16:creationId xmlns:a16="http://schemas.microsoft.com/office/drawing/2014/main" id="{C9E7761B-C399-8E59-83C5-96127850DF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3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200" b="1" dirty="0">
                <a:latin typeface="Montserrat"/>
                <a:ea typeface="Montserrat"/>
                <a:cs typeface="Montserrat"/>
                <a:sym typeface="Montserrat"/>
              </a:rPr>
              <a:t>Review of the Previous Year </a:t>
            </a:r>
            <a:endParaRPr sz="2200" b="1" dirty="0"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buSzPts val="990"/>
            </a:pPr>
            <a:r>
              <a:rPr lang="en" sz="2200" b="1" dirty="0">
                <a:solidFill>
                  <a:schemeClr val="accent1">
                    <a:lumMod val="76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Fundraisers April 2024 – August 2025</a:t>
            </a:r>
            <a:endParaRPr sz="2200" b="1" dirty="0">
              <a:solidFill>
                <a:schemeClr val="accent1">
                  <a:lumMod val="76000"/>
                </a:schemeClr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78" name="Google Shape;78;p16">
            <a:extLst>
              <a:ext uri="{FF2B5EF4-FFF2-40B4-BE49-F238E27FC236}">
                <a16:creationId xmlns:a16="http://schemas.microsoft.com/office/drawing/2014/main" id="{F3F39BD3-F43A-C63E-0FAD-7F6D42A04D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2683" y="1379313"/>
            <a:ext cx="5170877" cy="35573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457200" lvl="0" indent="-274320" algn="l" rtl="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Tea Towels 2024 and 2025 </a:t>
            </a:r>
            <a:endParaRPr lang="en-US" dirty="0">
              <a:solidFill>
                <a:schemeClr val="dk1"/>
              </a:solidFill>
            </a:endParaRPr>
          </a:p>
          <a:p>
            <a:pPr marL="457200" lvl="0" indent="-274320" algn="l" rtl="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Christmas Cards and Gifts 2024</a:t>
            </a:r>
            <a:endParaRPr sz="190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457200" lvl="0" indent="-274320" algn="l" rtl="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Library Book Drive</a:t>
            </a: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 2025</a:t>
            </a:r>
            <a:endParaRPr lang="en" sz="19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rgbClr val="595959"/>
              </a:buClr>
              <a:buSzPts val="2000"/>
              <a:buFont typeface="Montserrat,Sans-Serif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Termly Preloved Uniform Sales </a:t>
            </a: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Grant Applications - Tesco blue token scheme 2024 </a:t>
            </a:r>
            <a:endParaRPr lang="en" sz="19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ASDA </a:t>
            </a:r>
            <a:r>
              <a:rPr lang="en" sz="190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Cashpot</a:t>
            </a: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 </a:t>
            </a: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Matched Funding Scheme</a:t>
            </a: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Easy Fundraising Scheme</a:t>
            </a:r>
          </a:p>
          <a:p>
            <a:pPr indent="-274320">
              <a:lnSpc>
                <a:spcPct val="110000"/>
              </a:lnSpc>
              <a:spcAft>
                <a:spcPts val="400"/>
              </a:spcAft>
              <a:buClr>
                <a:schemeClr val="dk1"/>
              </a:buClr>
              <a:buSzPts val="2000"/>
              <a:buFont typeface="Montserrat"/>
              <a:buChar char="●"/>
            </a:pPr>
            <a:r>
              <a:rPr lang="en" sz="190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Stikins</a:t>
            </a:r>
            <a:r>
              <a:rPr lang="en" sz="1900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 Commission </a:t>
            </a:r>
          </a:p>
        </p:txBody>
      </p:sp>
      <p:pic>
        <p:nvPicPr>
          <p:cNvPr id="79" name="Google Shape;79;p16">
            <a:extLst>
              <a:ext uri="{FF2B5EF4-FFF2-40B4-BE49-F238E27FC236}">
                <a16:creationId xmlns:a16="http://schemas.microsoft.com/office/drawing/2014/main" id="{3E5649E3-FB15-D4F9-566E-E981C2C2B3D7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close-up of a word&#10;&#10;AI-generated content may be incorrect.">
            <a:extLst>
              <a:ext uri="{FF2B5EF4-FFF2-40B4-BE49-F238E27FC236}">
                <a16:creationId xmlns:a16="http://schemas.microsoft.com/office/drawing/2014/main" id="{E6CECE43-A20A-8E1A-358E-38549B61A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551" y="2764631"/>
            <a:ext cx="2797969" cy="578644"/>
          </a:xfrm>
          <a:prstGeom prst="rect">
            <a:avLst/>
          </a:prstGeom>
        </p:spPr>
      </p:pic>
      <p:pic>
        <p:nvPicPr>
          <p:cNvPr id="3" name="Picture 2" descr="A green sign with blue text&#10;&#10;AI-generated content may be incorrect.">
            <a:extLst>
              <a:ext uri="{FF2B5EF4-FFF2-40B4-BE49-F238E27FC236}">
                <a16:creationId xmlns:a16="http://schemas.microsoft.com/office/drawing/2014/main" id="{977BC839-42F6-B946-FC16-07C2587AFA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737" y="3236120"/>
            <a:ext cx="966790" cy="650083"/>
          </a:xfrm>
          <a:prstGeom prst="rect">
            <a:avLst/>
          </a:prstGeom>
        </p:spPr>
      </p:pic>
      <p:pic>
        <p:nvPicPr>
          <p:cNvPr id="5" name="Picture 4" descr="A blue and black logo&#10;&#10;AI-generated content may be incorrect.">
            <a:extLst>
              <a:ext uri="{FF2B5EF4-FFF2-40B4-BE49-F238E27FC236}">
                <a16:creationId xmlns:a16="http://schemas.microsoft.com/office/drawing/2014/main" id="{EF9B7FE0-5123-4359-BBFD-D62DBFEDC8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1106" y="3767137"/>
            <a:ext cx="2555082" cy="509588"/>
          </a:xfrm>
          <a:prstGeom prst="rect">
            <a:avLst/>
          </a:prstGeom>
        </p:spPr>
      </p:pic>
      <p:pic>
        <p:nvPicPr>
          <p:cNvPr id="6" name="Picture 5" descr="A logo with purple letters and a circle&#10;&#10;AI-generated content may be incorrect.">
            <a:extLst>
              <a:ext uri="{FF2B5EF4-FFF2-40B4-BE49-F238E27FC236}">
                <a16:creationId xmlns:a16="http://schemas.microsoft.com/office/drawing/2014/main" id="{E3FB7311-F1D4-E4CB-8456-0885F4233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40956" y="4369592"/>
            <a:ext cx="3048001" cy="376239"/>
          </a:xfrm>
          <a:prstGeom prst="rect">
            <a:avLst/>
          </a:prstGeom>
        </p:spPr>
      </p:pic>
      <p:pic>
        <p:nvPicPr>
          <p:cNvPr id="7" name="Picture 6" descr="A green background with white text and cartoon faces&#10;&#10;AI-generated content may be incorrect.">
            <a:extLst>
              <a:ext uri="{FF2B5EF4-FFF2-40B4-BE49-F238E27FC236}">
                <a16:creationId xmlns:a16="http://schemas.microsoft.com/office/drawing/2014/main" id="{021A0EC8-5808-243F-02E3-DB880F1281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4874" y="1224994"/>
            <a:ext cx="1843089" cy="557532"/>
          </a:xfrm>
          <a:prstGeom prst="rect">
            <a:avLst/>
          </a:prstGeom>
        </p:spPr>
      </p:pic>
      <p:pic>
        <p:nvPicPr>
          <p:cNvPr id="8" name="Picture 7" descr="A book open on a table with furniture in the background&#10;&#10;AI-generated content may be incorrect.">
            <a:extLst>
              <a:ext uri="{FF2B5EF4-FFF2-40B4-BE49-F238E27FC236}">
                <a16:creationId xmlns:a16="http://schemas.microsoft.com/office/drawing/2014/main" id="{0E22292A-CFFF-ACB6-D866-DB10AF4C5D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4875" y="2000499"/>
            <a:ext cx="1843088" cy="571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4B5753-389C-10BD-059C-950C95C7C1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18809" y="1221581"/>
            <a:ext cx="1349996" cy="135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933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77;p16">
            <a:extLst>
              <a:ext uri="{FF2B5EF4-FFF2-40B4-BE49-F238E27FC236}">
                <a16:creationId xmlns:a16="http://schemas.microsoft.com/office/drawing/2014/main" id="{CD1D8123-33E8-8C43-C875-EB9C33166553}"/>
              </a:ext>
            </a:extLst>
          </p:cNvPr>
          <p:cNvSpPr txBox="1">
            <a:spLocks/>
          </p:cNvSpPr>
          <p:nvPr/>
        </p:nvSpPr>
        <p:spPr>
          <a:xfrm>
            <a:off x="124494" y="1379437"/>
            <a:ext cx="6914701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-274320">
              <a:lnSpc>
                <a:spcPct val="100000"/>
              </a:lnSpc>
              <a:spcAft>
                <a:spcPts val="400"/>
              </a:spcAft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New Playground equipment and installation </a:t>
            </a:r>
            <a:endParaRPr lang="en-US" dirty="0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iPads for classrooms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Contribution to Graphic Artwork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History Resources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French Day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Gymnastics Team Kit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Corum Life (ongoing annual commitment)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-274320">
              <a:lnSpc>
                <a:spcPct val="100000"/>
              </a:lnSpc>
              <a:spcAft>
                <a:spcPts val="400"/>
              </a:spcAft>
              <a:buClr>
                <a:srgbClr val="595959"/>
              </a:buClr>
              <a:buFont typeface="Arial"/>
              <a:buChar char="●"/>
            </a:pPr>
            <a:r>
              <a:rPr lang="en" dirty="0">
                <a:solidFill>
                  <a:srgbClr val="595959"/>
                </a:solidFill>
                <a:highlight>
                  <a:srgbClr val="FFFFFF"/>
                </a:highlight>
                <a:latin typeface="Montserrat"/>
              </a:rPr>
              <a:t>Year 6 Leaver's books (ongoing annual commitment) </a:t>
            </a:r>
            <a:endParaRPr lang="en-US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  <a:p>
            <a:pPr indent="0">
              <a:lnSpc>
                <a:spcPct val="100000"/>
              </a:lnSpc>
              <a:spcAft>
                <a:spcPts val="400"/>
              </a:spcAft>
            </a:pPr>
            <a:endParaRPr lang="en-GB" dirty="0">
              <a:solidFill>
                <a:schemeClr val="dk1"/>
              </a:solidFill>
              <a:highlight>
                <a:srgbClr val="FFFFFF"/>
              </a:highlight>
              <a:latin typeface="Montserrat"/>
            </a:endParaRPr>
          </a:p>
        </p:txBody>
      </p:sp>
      <p:sp>
        <p:nvSpPr>
          <p:cNvPr id="10" name="Google Shape;76;p16">
            <a:extLst>
              <a:ext uri="{FF2B5EF4-FFF2-40B4-BE49-F238E27FC236}">
                <a16:creationId xmlns:a16="http://schemas.microsoft.com/office/drawing/2014/main" id="{DF58BF30-385D-846C-72F7-05795E95F3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3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>
              <a:buSzPts val="990"/>
            </a:pPr>
            <a:r>
              <a:rPr lang="en" sz="2200" b="1" dirty="0">
                <a:latin typeface="Montserrat"/>
                <a:ea typeface="Montserrat"/>
                <a:cs typeface="Montserrat"/>
                <a:sym typeface="Montserrat"/>
              </a:rPr>
              <a:t>Review of the Previous Year </a:t>
            </a:r>
            <a:endParaRPr sz="2200" b="1" dirty="0"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buSzPts val="990"/>
            </a:pPr>
            <a:r>
              <a:rPr lang="en" sz="2200" b="1" dirty="0">
                <a:solidFill>
                  <a:schemeClr val="accent1">
                    <a:lumMod val="76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Grants Awarded April 2024 – August 2025</a:t>
            </a:r>
            <a:endParaRPr sz="2200" b="1" dirty="0">
              <a:solidFill>
                <a:schemeClr val="accent1">
                  <a:lumMod val="76000"/>
                </a:schemeClr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12" name="Google Shape;79;p16">
            <a:extLst>
              <a:ext uri="{FF2B5EF4-FFF2-40B4-BE49-F238E27FC236}">
                <a16:creationId xmlns:a16="http://schemas.microsoft.com/office/drawing/2014/main" id="{C1308BE0-4B68-0E05-07F4-9D9AA1077F6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group of kids playing on a playground&#10;&#10;AI-generated content may be incorrect.">
            <a:extLst>
              <a:ext uri="{FF2B5EF4-FFF2-40B4-BE49-F238E27FC236}">
                <a16:creationId xmlns:a16="http://schemas.microsoft.com/office/drawing/2014/main" id="{1D75A1B7-C3E7-C9AF-8A17-0FD35C9B2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704" y="1378743"/>
            <a:ext cx="2904150" cy="220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78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E6AFB-6658-5C82-E9AC-75C3F0CB0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5DCD7-D213-0F4B-2399-E847664FC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938069"/>
            <a:ext cx="8520600" cy="139423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Montserrat" pitchFamily="2" charset="0"/>
              </a:rPr>
              <a:t>Summary of Accounts </a:t>
            </a:r>
            <a:br>
              <a:rPr lang="en-GB" b="1" dirty="0">
                <a:latin typeface="Montserrat" pitchFamily="2" charset="0"/>
              </a:rPr>
            </a:br>
            <a:r>
              <a:rPr lang="en-GB" b="1" dirty="0">
                <a:latin typeface="Montserrat" pitchFamily="2" charset="0"/>
              </a:rPr>
              <a:t>Financial Return will be for the 12-month Period </a:t>
            </a:r>
            <a:br>
              <a:rPr lang="en-GB" b="1" dirty="0">
                <a:latin typeface="Montserrat" pitchFamily="2" charset="0"/>
              </a:rPr>
            </a:br>
            <a:r>
              <a:rPr lang="en-GB" b="1" dirty="0">
                <a:latin typeface="Montserrat" pitchFamily="2" charset="0"/>
              </a:rPr>
              <a:t>1st April 2024 – 31st March 2025</a:t>
            </a:r>
          </a:p>
        </p:txBody>
      </p:sp>
      <p:pic>
        <p:nvPicPr>
          <p:cNvPr id="4" name="Google Shape;86;p17" descr="A logo with yellow flowers&#10;&#10;AI-generated content may be incorrect.">
            <a:extLst>
              <a:ext uri="{FF2B5EF4-FFF2-40B4-BE49-F238E27FC236}">
                <a16:creationId xmlns:a16="http://schemas.microsoft.com/office/drawing/2014/main" id="{ED77ECCF-A534-08D6-E949-2FC8FF894DBE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6677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>
          <a:extLst>
            <a:ext uri="{FF2B5EF4-FFF2-40B4-BE49-F238E27FC236}">
              <a16:creationId xmlns:a16="http://schemas.microsoft.com/office/drawing/2014/main" id="{CB564EBC-7D79-0B89-9996-2655811D1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>
            <a:extLst>
              <a:ext uri="{FF2B5EF4-FFF2-40B4-BE49-F238E27FC236}">
                <a16:creationId xmlns:a16="http://schemas.microsoft.com/office/drawing/2014/main" id="{6F12C0F4-C65C-4EDA-EA19-BD49090459F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8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/>
            <a:r>
              <a:rPr lang="en" sz="2400" b="1" dirty="0">
                <a:latin typeface="Montserrat" pitchFamily="2" charset="0"/>
                <a:ea typeface="Montserrat"/>
                <a:cs typeface="Montserrat"/>
                <a:sym typeface="Montserrat"/>
              </a:rPr>
              <a:t>Summary of Amounts Raised and Awarded</a:t>
            </a:r>
            <a:br>
              <a:rPr lang="en" sz="2400" b="1" dirty="0">
                <a:latin typeface="Montserrat" pitchFamily="2" charset="0"/>
                <a:ea typeface="Montserrat"/>
                <a:cs typeface="Montserrat"/>
                <a:sym typeface="Montserrat"/>
              </a:rPr>
            </a:br>
            <a:r>
              <a:rPr lang="en-GB" sz="2400" b="1" dirty="0">
                <a:latin typeface="Montserrat" pitchFamily="2" charset="0"/>
              </a:rPr>
              <a:t>1st April 2024 – 31st March 2025</a:t>
            </a:r>
            <a:br>
              <a:rPr lang="en" sz="2400" b="1" dirty="0">
                <a:latin typeface="Montserrat" pitchFamily="2" charset="0"/>
                <a:ea typeface="Montserrat"/>
                <a:cs typeface="Montserrat"/>
                <a:sym typeface="Montserrat"/>
              </a:rPr>
            </a:br>
            <a:endParaRPr sz="2400" b="1" dirty="0">
              <a:latin typeface="Montserrat" pitchFamily="2" charset="0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5" name="Google Shape;85;p17">
            <a:extLst>
              <a:ext uri="{FF2B5EF4-FFF2-40B4-BE49-F238E27FC236}">
                <a16:creationId xmlns:a16="http://schemas.microsoft.com/office/drawing/2014/main" id="{B756A078-AC55-017E-0D93-378E55FF701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1450899"/>
            <a:ext cx="8520600" cy="34242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" sz="1400" dirty="0">
                <a:solidFill>
                  <a:schemeClr val="tx1"/>
                </a:solidFill>
                <a:latin typeface="Montserrat"/>
                <a:ea typeface="Montserrat"/>
                <a:cs typeface="Montserrat"/>
              </a:rPr>
              <a:t>Total income = </a:t>
            </a:r>
            <a:r>
              <a:rPr lang="en" sz="14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</a:rPr>
              <a:t>£</a:t>
            </a:r>
            <a:r>
              <a:rPr lang="en-GB" sz="14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</a:rPr>
              <a:t>21,729.84</a:t>
            </a:r>
            <a:endParaRPr lang="en-US" dirty="0">
              <a:solidFill>
                <a:schemeClr val="tx1"/>
              </a:solidFill>
              <a:ea typeface="Montserrat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" sz="1400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Total raised after expenditure (including matched funding) = </a:t>
            </a:r>
            <a:r>
              <a:rPr lang="en" sz="14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£15,815.52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" sz="1400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Total amount awarded to the school = </a:t>
            </a:r>
            <a:r>
              <a:rPr lang="en" sz="14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(£3,352.24)</a:t>
            </a:r>
            <a:endParaRPr lang="en" sz="1400" b="1" dirty="0">
              <a:solidFill>
                <a:schemeClr val="tx1"/>
              </a:solidFill>
              <a:latin typeface="Montserrat"/>
              <a:ea typeface="Montserrat"/>
              <a:cs typeface="Montserrat"/>
            </a:endParaRPr>
          </a:p>
          <a:p>
            <a:pPr>
              <a:lnSpc>
                <a:spcPct val="114999"/>
              </a:lnSpc>
              <a:buNone/>
            </a:pPr>
            <a:endParaRPr lang="en" sz="1400" b="1" dirty="0">
              <a:solidFill>
                <a:srgbClr val="595959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  <a:buNone/>
            </a:pPr>
            <a:endParaRPr lang="en" sz="1400" b="1" dirty="0"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50000"/>
              </a:lnSpc>
              <a:buNone/>
            </a:pPr>
            <a:endParaRPr lang="en" sz="1400" b="1" dirty="0"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600" dirty="0">
              <a:latin typeface="Montserrat"/>
              <a:ea typeface="Montserrat"/>
              <a:cs typeface="Montserrat"/>
            </a:endParaRPr>
          </a:p>
        </p:txBody>
      </p:sp>
      <p:pic>
        <p:nvPicPr>
          <p:cNvPr id="86" name="Google Shape;86;p17">
            <a:extLst>
              <a:ext uri="{FF2B5EF4-FFF2-40B4-BE49-F238E27FC236}">
                <a16:creationId xmlns:a16="http://schemas.microsoft.com/office/drawing/2014/main" id="{86609213-DCCA-656B-F464-6ACA3E315638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5023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r>
              <a:rPr lang="en" b="1" dirty="0">
                <a:latin typeface="Montserrat"/>
                <a:ea typeface="Montserrat"/>
                <a:cs typeface="Montserrat"/>
                <a:sym typeface="Montserrat"/>
              </a:rPr>
              <a:t>Outgoing PTA Board / Current Members </a:t>
            </a:r>
            <a:endParaRPr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356196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Chair:</a:t>
            </a:r>
            <a:r>
              <a:rPr lang="en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Claire Williams</a:t>
            </a:r>
            <a:endParaRPr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Vice-Chair: </a:t>
            </a:r>
            <a:r>
              <a:rPr lang="en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Emma Reid</a:t>
            </a:r>
            <a:endParaRPr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Secretary:</a:t>
            </a:r>
            <a:r>
              <a:rPr lang="en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Vicki Scott</a:t>
            </a:r>
            <a:endParaRPr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Treasurer: </a:t>
            </a:r>
            <a:r>
              <a:rPr lang="en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Sarita Thompson </a:t>
            </a:r>
            <a:endParaRPr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General Committee Members:</a:t>
            </a:r>
            <a:r>
              <a:rPr lang="en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Jaimee Spencer-Bickle, Casey </a:t>
            </a:r>
            <a:r>
              <a:rPr lang="en" dirty="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Faiers</a:t>
            </a: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, Hannah </a:t>
            </a:r>
            <a:r>
              <a:rPr lang="en" dirty="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Lynar</a:t>
            </a: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, Stephanie Ricciardi, Deborah Spearman, Wendy </a:t>
            </a:r>
            <a:r>
              <a:rPr lang="en" dirty="0" err="1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Szelong</a:t>
            </a:r>
            <a:r>
              <a:rPr lang="en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-Cowell </a:t>
            </a:r>
            <a:endParaRPr lang="en" dirty="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>
          <a:extLst>
            <a:ext uri="{FF2B5EF4-FFF2-40B4-BE49-F238E27FC236}">
              <a16:creationId xmlns:a16="http://schemas.microsoft.com/office/drawing/2014/main" id="{4A86D982-477E-1DD1-967C-FF2AE1B49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>
            <a:extLst>
              <a:ext uri="{FF2B5EF4-FFF2-40B4-BE49-F238E27FC236}">
                <a16:creationId xmlns:a16="http://schemas.microsoft.com/office/drawing/2014/main" id="{75608D6E-861C-A2F9-CB3D-663ECD40CE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r>
              <a:rPr lang="en" b="1" dirty="0">
                <a:latin typeface="Montserrat"/>
                <a:ea typeface="Montserrat"/>
                <a:cs typeface="Montserrat"/>
                <a:sym typeface="Montserrat"/>
              </a:rPr>
              <a:t>New Board Members </a:t>
            </a:r>
            <a:endParaRPr lang="en-US" dirty="0"/>
          </a:p>
        </p:txBody>
      </p:sp>
      <p:sp>
        <p:nvSpPr>
          <p:cNvPr id="99" name="Google Shape;99;p19">
            <a:extLst>
              <a:ext uri="{FF2B5EF4-FFF2-40B4-BE49-F238E27FC236}">
                <a16:creationId xmlns:a16="http://schemas.microsoft.com/office/drawing/2014/main" id="{9F7221C5-F3DA-8961-7128-8635E55738A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1019386"/>
            <a:ext cx="8426655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Chair: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Wendy Szelong-Cowell &amp; Laura Hunter (Co-Chairs)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Secretary: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 Kathryn Brown </a:t>
            </a:r>
            <a:endParaRPr lang="en" sz="1600" dirty="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Treasurer: 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Ben Brodie </a:t>
            </a:r>
            <a:endParaRPr lang="en" sz="1600" dirty="0">
              <a:solidFill>
                <a:schemeClr val="dk1"/>
              </a:solidFill>
              <a:ea typeface="Montserrat"/>
              <a:sym typeface="Montserrat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General</a:t>
            </a: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Committee Members: 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Stephanie Ricciardi, Jaimee Spencer-Bickle, Hannah Lynar, Deborah Spearman, Casey Faiers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New Committee Members: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Nicola McClure, Kristina Gorur and Natalie McCarthy </a:t>
            </a:r>
            <a:endParaRPr lang="en" sz="1600" dirty="0">
              <a:solidFill>
                <a:schemeClr val="dk1"/>
              </a:solidFill>
              <a:ea typeface="Montserrat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NB: </a:t>
            </a:r>
            <a:r>
              <a:rPr lang="en" sz="1600" dirty="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DBS checks for all new members need to be arranged </a:t>
            </a:r>
          </a:p>
          <a:p>
            <a:pPr marL="0" indent="0">
              <a:lnSpc>
                <a:spcPct val="150000"/>
              </a:lnSpc>
              <a:buNone/>
            </a:pPr>
            <a:endParaRPr lang="en" dirty="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14999"/>
              </a:lnSpc>
              <a:spcBef>
                <a:spcPts val="1200"/>
              </a:spcBef>
              <a:buNone/>
            </a:pPr>
            <a:endParaRPr lang="en" dirty="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100" name="Google Shape;100;p19">
            <a:extLst>
              <a:ext uri="{FF2B5EF4-FFF2-40B4-BE49-F238E27FC236}">
                <a16:creationId xmlns:a16="http://schemas.microsoft.com/office/drawing/2014/main" id="{8345AA05-09E7-9BA8-B8A1-66849A7B2845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8510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Montserrat"/>
                <a:ea typeface="Montserrat"/>
                <a:cs typeface="Montserrat"/>
                <a:sym typeface="Montserrat"/>
              </a:rPr>
              <a:t>Plans for 2025/26 </a:t>
            </a:r>
            <a:endParaRPr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311700" y="1135156"/>
            <a:ext cx="8520600" cy="37250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" sz="2000" b="1" dirty="0">
                <a:solidFill>
                  <a:schemeClr val="tx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Question for the board candidates: What are your plans / ideas for:</a:t>
            </a:r>
            <a:endParaRPr lang="en-US" sz="2000" dirty="0">
              <a:solidFill>
                <a:schemeClr val="tx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endParaRPr lang="en" sz="2000" dirty="0">
              <a:solidFill>
                <a:schemeClr val="tx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accent1">
                    <a:lumMod val="76000"/>
                  </a:schemeClr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Events</a:t>
            </a:r>
            <a:endParaRPr lang="en-US" sz="2000" b="1" dirty="0">
              <a:solidFill>
                <a:schemeClr val="accent1">
                  <a:lumMod val="76000"/>
                </a:schemeClr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endParaRPr lang="en" sz="2000" b="1" dirty="0">
              <a:solidFill>
                <a:schemeClr val="accent1">
                  <a:lumMod val="76000"/>
                </a:schemeClr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" sz="2000" b="1" dirty="0">
                <a:solidFill>
                  <a:schemeClr val="accent1">
                    <a:lumMod val="76000"/>
                  </a:schemeClr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Fundraisers</a:t>
            </a:r>
            <a:r>
              <a:rPr lang="en" sz="2000" dirty="0">
                <a:solidFill>
                  <a:schemeClr val="accent1">
                    <a:lumMod val="76000"/>
                  </a:schemeClr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lang="en" sz="2000" dirty="0">
              <a:solidFill>
                <a:schemeClr val="accent1">
                  <a:lumMod val="76000"/>
                </a:schemeClr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endParaRPr lang="en" sz="2000" dirty="0">
              <a:solidFill>
                <a:schemeClr val="accent1">
                  <a:lumMod val="76000"/>
                </a:schemeClr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" sz="2000" b="1" dirty="0">
                <a:solidFill>
                  <a:schemeClr val="accent1">
                    <a:lumMod val="76000"/>
                  </a:schemeClr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How to involve the Year 6 PTA Reps </a:t>
            </a:r>
          </a:p>
          <a:p>
            <a:pPr marL="0" indent="0">
              <a:lnSpc>
                <a:spcPct val="100000"/>
              </a:lnSpc>
              <a:buNone/>
            </a:pPr>
            <a:endParaRPr lang="en" sz="2000" dirty="0">
              <a:solidFill>
                <a:schemeClr val="accent1">
                  <a:lumMod val="76000"/>
                </a:schemeClr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" sz="2000" dirty="0">
                <a:solidFill>
                  <a:schemeClr val="accent1">
                    <a:lumMod val="76000"/>
                  </a:schemeClr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</a:rPr>
              <a:t>The new board read out statements regarding their plans for the direction of leadership and how to involve the PTA Reps in the year ahead. </a:t>
            </a:r>
          </a:p>
          <a:p>
            <a:pPr marL="0" indent="0">
              <a:lnSpc>
                <a:spcPct val="100000"/>
              </a:lnSpc>
              <a:buNone/>
            </a:pPr>
            <a:endParaRPr lang="en" sz="2000" dirty="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</a:endParaRPr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8500" y="11850"/>
            <a:ext cx="1315500" cy="121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5748373-929a-4420-a9db-27fa832b7b26">
      <Terms xmlns="http://schemas.microsoft.com/office/infopath/2007/PartnerControls"/>
    </lcf76f155ced4ddcb4097134ff3c332f>
    <TaxCatchAll xmlns="b491b663-a9e4-4ec4-841c-5ea91145bf5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6E18903202CC4DB8728F9124721ED2" ma:contentTypeVersion="14" ma:contentTypeDescription="Create a new document." ma:contentTypeScope="" ma:versionID="a16ef84768e42a85022d6f989f095a69">
  <xsd:schema xmlns:xsd="http://www.w3.org/2001/XMLSchema" xmlns:xs="http://www.w3.org/2001/XMLSchema" xmlns:p="http://schemas.microsoft.com/office/2006/metadata/properties" xmlns:ns2="65748373-929a-4420-a9db-27fa832b7b26" xmlns:ns3="b491b663-a9e4-4ec4-841c-5ea91145bf5b" targetNamespace="http://schemas.microsoft.com/office/2006/metadata/properties" ma:root="true" ma:fieldsID="a0575fba469c8f1c27961514aa93d72f" ns2:_="" ns3:_="">
    <xsd:import namespace="65748373-929a-4420-a9db-27fa832b7b26"/>
    <xsd:import namespace="b491b663-a9e4-4ec4-841c-5ea91145bf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748373-929a-4420-a9db-27fa832b7b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b1b7a4d-c95b-45f4-91f5-f22ce1da12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91b663-a9e4-4ec4-841c-5ea91145bf5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87e5e86-0014-42c6-b1ea-53b821b4739e}" ma:internalName="TaxCatchAll" ma:showField="CatchAllData" ma:web="b491b663-a9e4-4ec4-841c-5ea91145bf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2F9BD2A-F274-47E7-94F3-2B9A595498CB}">
  <ds:schemaRefs>
    <ds:schemaRef ds:uri="http://schemas.microsoft.com/office/2006/metadata/properties"/>
    <ds:schemaRef ds:uri="http://schemas.microsoft.com/office/infopath/2007/PartnerControls"/>
    <ds:schemaRef ds:uri="65748373-929a-4420-a9db-27fa832b7b26"/>
    <ds:schemaRef ds:uri="b491b663-a9e4-4ec4-841c-5ea91145bf5b"/>
  </ds:schemaRefs>
</ds:datastoreItem>
</file>

<file path=customXml/itemProps2.xml><?xml version="1.0" encoding="utf-8"?>
<ds:datastoreItem xmlns:ds="http://schemas.openxmlformats.org/officeDocument/2006/customXml" ds:itemID="{7FB7AB15-BD2F-48FA-B42C-28200CE492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5748373-929a-4420-a9db-27fa832b7b26"/>
    <ds:schemaRef ds:uri="b491b663-a9e4-4ec4-841c-5ea91145bf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80663E-4DBE-4ED7-87C2-63E86F66C1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</Words>
  <Application>Microsoft Office PowerPoint</Application>
  <PresentationFormat>On-screen Show (16:9)</PresentationFormat>
  <Paragraphs>79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Montserrat</vt:lpstr>
      <vt:lpstr>Montserrat,Sans-Serif</vt:lpstr>
      <vt:lpstr>Simple Light</vt:lpstr>
      <vt:lpstr>Summercroft Primary School PTA  Annual General Meeting (AGM)</vt:lpstr>
      <vt:lpstr>Attendees:   Claire Williams (current Chair), Sarita Thompson (current Treasurer),  Emma Reid (current Vice-Chair), Vicki Scott (current Secretary), Stephen Jess, Emily Richardson, Laura Hunter (new co-Chair), Kathryn Brown (new Secretary), Ben Brodie (new Treasurer), Suzanne Ferdinand, Kristina Gorur, Sahin Gorur, Louise Gordon, Katie Harris, Hannah Lynar, Natalie McCarthy, Patricia Pereira, Andy Scraggs, Deborah Spearman, Jaimee Spencer-Bickle, and Michael Williams.</vt:lpstr>
      <vt:lpstr>Agenda </vt:lpstr>
      <vt:lpstr>What is Summercroft PTA? </vt:lpstr>
      <vt:lpstr>Review of the Previous Year  Events April 2024 – August 2025</vt:lpstr>
      <vt:lpstr>Review of the Previous Year  Fundraisers April 2024 – August 2025</vt:lpstr>
      <vt:lpstr>Review of the Previous Year  Grants Awarded April 2024 – August 2025</vt:lpstr>
      <vt:lpstr>Summary of Accounts  Financial Return will be for the 12-month Period  1st April 2024 – 31st March 2025</vt:lpstr>
      <vt:lpstr>Summary of Amounts Raised and Awarded 1st April 2024 – 31st March 2025  </vt:lpstr>
      <vt:lpstr>Outgoing PTA Board / Current Members </vt:lpstr>
      <vt:lpstr>New Board Members </vt:lpstr>
      <vt:lpstr>Plans for 2025/26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Claire Nightingale</cp:lastModifiedBy>
  <cp:revision>473</cp:revision>
  <dcterms:modified xsi:type="dcterms:W3CDTF">2025-10-20T13:41:15Z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0x0101002E6E18903202CC4DB8728F9124721ED2</vt:lpwstr>
  </property>
  <property fmtid="{D5CDD505-2E9C-101B-9397-08002B2CF9AE}" pid="3" name="MediaServiceImageTags">
    <vt:lpwstr/>
  </property>
</Properties>
</file>